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8" r:id="rId3"/>
    <p:sldId id="2721" r:id="rId5"/>
    <p:sldId id="2747" r:id="rId6"/>
    <p:sldId id="2746" r:id="rId7"/>
    <p:sldId id="2745" r:id="rId8"/>
    <p:sldId id="2742" r:id="rId9"/>
    <p:sldId id="2754" r:id="rId10"/>
    <p:sldId id="2743" r:id="rId11"/>
    <p:sldId id="2750" r:id="rId12"/>
    <p:sldId id="2749" r:id="rId13"/>
    <p:sldId id="2751" r:id="rId14"/>
    <p:sldId id="2748" r:id="rId15"/>
    <p:sldId id="2752" r:id="rId16"/>
    <p:sldId id="2753" r:id="rId17"/>
    <p:sldId id="2744" r:id="rId18"/>
    <p:sldId id="2756" r:id="rId19"/>
    <p:sldId id="2755" r:id="rId20"/>
    <p:sldId id="2757" r:id="rId21"/>
    <p:sldId id="2737" r:id="rId22"/>
    <p:sldId id="2739" r:id="rId23"/>
    <p:sldId id="2741" r:id="rId24"/>
  </p:sldIdLst>
  <p:sldSz cx="12858750" cy="723265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lvl="1" indent="-18288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lvl="2" indent="-3683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lvl="3" indent="-55435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lvl="4" indent="-7397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7397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7397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7397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7397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E9442"/>
    <a:srgbClr val="006600"/>
    <a:srgbClr val="92D050"/>
    <a:srgbClr val="43CAE5"/>
    <a:srgbClr val="6FC4E9"/>
    <a:srgbClr val="06A7DB"/>
    <a:srgbClr val="D4D25C"/>
    <a:srgbClr val="E6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00"/>
    <p:restoredTop sz="92986"/>
  </p:normalViewPr>
  <p:slideViewPr>
    <p:cSldViewPr showGuides="1">
      <p:cViewPr varScale="1">
        <p:scale>
          <a:sx n="108" d="100"/>
          <a:sy n="108" d="100"/>
        </p:scale>
        <p:origin x="396" y="90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A01A9-839A-4118-B1AF-255454A6748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DF3C1-624A-4BCC-A241-A22A524AC3D7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1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11906250" y="-6950075"/>
            <a:ext cx="4373563" cy="974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2328862" y="-4764087"/>
            <a:ext cx="3108325" cy="6923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3A2847-2694-499F-B594-D1503F9C657C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3525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4013"/>
            <a:ext cx="300037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Tm="0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1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2.png"/><Relationship Id="rId1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video" Target="NUL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.xml"/><Relationship Id="rId10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1388" y="1039813"/>
            <a:ext cx="720725" cy="73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425" y="5857875"/>
            <a:ext cx="538163" cy="51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175" y="1039813"/>
            <a:ext cx="436563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2175" y="50800"/>
            <a:ext cx="3683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l="22559" r="22559"/>
          <a:stretch>
            <a:fillRect/>
          </a:stretch>
        </p:blipFill>
        <p:spPr>
          <a:xfrm>
            <a:off x="9953625" y="4984750"/>
            <a:ext cx="323850" cy="33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t="-1993" b="-1993"/>
          <a:stretch>
            <a:fillRect/>
          </a:stretch>
        </p:blipFill>
        <p:spPr>
          <a:xfrm>
            <a:off x="8158163" y="1860550"/>
            <a:ext cx="466725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050" y="2219325"/>
            <a:ext cx="730250" cy="727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2725738" y="3598863"/>
            <a:ext cx="7407275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F:\Temp\400页超强PPT模板\花PNG\65789.png"/>
          <p:cNvPicPr>
            <a:picLocks noChangeAspect="1"/>
          </p:cNvPicPr>
          <p:nvPr/>
        </p:nvPicPr>
        <p:blipFill>
          <a:blip r:embed="rId8"/>
          <a:srcRect b="9569"/>
          <a:stretch>
            <a:fillRect/>
          </a:stretch>
        </p:blipFill>
        <p:spPr>
          <a:xfrm>
            <a:off x="1388428" y="2896235"/>
            <a:ext cx="9744075" cy="43735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"/>
          <p:cNvPicPr>
            <a:picLocks noChangeAspect="1"/>
          </p:cNvPicPr>
          <p:nvPr/>
        </p:nvPicPr>
        <p:blipFill>
          <a:blip r:embed="rId1"/>
          <a:srcRect b="25504"/>
          <a:stretch>
            <a:fillRect/>
          </a:stretch>
        </p:blipFill>
        <p:spPr>
          <a:xfrm>
            <a:off x="1749425" y="2320925"/>
            <a:ext cx="4648200" cy="174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604839" y="659641"/>
            <a:ext cx="55402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我们来看看这个是什么和弦？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3" y="2320925"/>
            <a:ext cx="4649787" cy="362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2392363"/>
            <a:ext cx="4459288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2392363"/>
            <a:ext cx="4459288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75" y="2392363"/>
            <a:ext cx="4459288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713" y="2403475"/>
            <a:ext cx="4418012" cy="242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5200650"/>
            <a:ext cx="5616575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125" y="5200650"/>
            <a:ext cx="4716463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2138" y="5200650"/>
            <a:ext cx="4743450" cy="122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5" y="2232025"/>
            <a:ext cx="5402263" cy="184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矩形 5"/>
          <p:cNvSpPr/>
          <p:nvPr/>
        </p:nvSpPr>
        <p:spPr>
          <a:xfrm>
            <a:off x="1820863" y="742950"/>
            <a:ext cx="89296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B64926"/>
                </a:solidFill>
                <a:latin typeface="Calibri" panose="020F0502020204030204" pitchFamily="34" charset="0"/>
              </a:rPr>
              <a:t>我们想想在基本音级中有几个小三和弦呢？</a:t>
            </a:r>
            <a:endParaRPr lang="zh-CN" altLang="en-US" sz="3200" b="1" dirty="0">
              <a:solidFill>
                <a:srgbClr val="B64926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3442" t="68591"/>
          <a:stretch>
            <a:fillRect/>
          </a:stretch>
        </p:blipFill>
        <p:spPr>
          <a:xfrm>
            <a:off x="3635375" y="4075113"/>
            <a:ext cx="5402263" cy="75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438" y="1992313"/>
            <a:ext cx="9137650" cy="1738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956766" y="959423"/>
            <a:ext cx="104759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0541" cmpd="sng">
                  <a:solidFill>
                    <a:srgbClr val="7E9442"/>
                  </a:solidFill>
                  <a:prstDash val="solid"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我们看看基本音级上的大三和弦和小三和弦。</a:t>
            </a:r>
            <a:endParaRPr kumimoji="0" lang="zh-CN" altLang="en-US" sz="4000" b="1" i="0" u="none" strike="noStrike" kern="1200" cap="none" spc="0" normalizeH="0" baseline="0" noProof="0" dirty="0">
              <a:ln w="10541" cmpd="sng">
                <a:solidFill>
                  <a:srgbClr val="7E9442"/>
                </a:solidFill>
                <a:prstDash val="solid"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88" y="2006600"/>
            <a:ext cx="8921750" cy="282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2012950"/>
            <a:ext cx="9137650" cy="325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338" y="2008188"/>
            <a:ext cx="9118600" cy="325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925" y="5287963"/>
            <a:ext cx="342900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2" descr="C:\Users\Xin Wang\Desktop\ptt模板\timg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38" y="3849688"/>
            <a:ext cx="2020887" cy="2535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38" y="1887538"/>
            <a:ext cx="10696575" cy="375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892871" y="736005"/>
            <a:ext cx="84969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用音名写出下列和弦中的根音、三音或五音。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5913" y="3184525"/>
            <a:ext cx="5746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</a:rPr>
              <a:t>F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425" y="3157538"/>
            <a:ext cx="5762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b="1" dirty="0">
                <a:latin typeface="Calibri" panose="020F0502020204030204" pitchFamily="34" charset="0"/>
              </a:rPr>
              <a:t>E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500" y="3184525"/>
            <a:ext cx="5762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b="1" dirty="0">
                <a:latin typeface="Calibri" panose="020F0502020204030204" pitchFamily="34" charset="0"/>
              </a:rPr>
              <a:t>A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09100" y="3074988"/>
            <a:ext cx="5762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b="1" dirty="0">
                <a:latin typeface="Calibri" panose="020F0502020204030204" pitchFamily="34" charset="0"/>
              </a:rPr>
              <a:t>B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6088" y="3073400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b="1" dirty="0">
                <a:latin typeface="Calibri" panose="020F0502020204030204" pitchFamily="34" charset="0"/>
              </a:rPr>
              <a:t>D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7488" y="4840288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latin typeface="Lingoes Unicode" pitchFamily="34" charset="-122"/>
                <a:ea typeface="Lingoes Unicode" pitchFamily="34" charset="-122"/>
              </a:rPr>
              <a:t>♯</a:t>
            </a:r>
            <a:r>
              <a:rPr lang="en-US" altLang="zh-CN" sz="2800" b="1" dirty="0">
                <a:latin typeface="Calibri" panose="020F0502020204030204" pitchFamily="34" charset="0"/>
              </a:rPr>
              <a:t>F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2888" y="4832350"/>
            <a:ext cx="5762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latin typeface="Lingoes Unicode" pitchFamily="34" charset="-122"/>
                <a:ea typeface="Lingoes Unicode" pitchFamily="34" charset="-122"/>
              </a:rPr>
              <a:t>♭</a:t>
            </a:r>
            <a:r>
              <a:rPr lang="en-US" altLang="zh-CN" sz="2800" b="1" dirty="0">
                <a:latin typeface="Calibri" panose="020F0502020204030204" pitchFamily="34" charset="0"/>
              </a:rPr>
              <a:t>B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6988" y="4759325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</a:rPr>
              <a:t>E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9238" y="4770438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latin typeface="Lingoes Unicode" pitchFamily="34" charset="-122"/>
                <a:ea typeface="Lingoes Unicode" pitchFamily="34" charset="-122"/>
              </a:rPr>
              <a:t>♯</a:t>
            </a:r>
            <a:r>
              <a:rPr lang="en-US" altLang="zh-CN" sz="2800" b="1" dirty="0">
                <a:latin typeface="Calibri" panose="020F0502020204030204" pitchFamily="34" charset="0"/>
              </a:rPr>
              <a:t>F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37663" y="4770438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latin typeface="Lingoes Unicode" pitchFamily="34" charset="-122"/>
                <a:ea typeface="Lingoes Unicode" pitchFamily="34" charset="-122"/>
              </a:rPr>
              <a:t>♭</a:t>
            </a:r>
            <a:r>
              <a:rPr lang="en-US" altLang="zh-CN" sz="2800" b="1" dirty="0">
                <a:latin typeface="Calibri" panose="020F0502020204030204" pitchFamily="34" charset="0"/>
              </a:rPr>
              <a:t>B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6088" y="4783138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000" b="1" dirty="0">
                <a:latin typeface="Lingoes Unicode" pitchFamily="34" charset="-122"/>
                <a:ea typeface="Lingoes Unicode" pitchFamily="34" charset="-122"/>
              </a:rPr>
              <a:t>♯</a:t>
            </a:r>
            <a:r>
              <a:rPr lang="en-US" altLang="zh-CN" sz="2800" b="1" dirty="0">
                <a:latin typeface="Calibri" panose="020F0502020204030204" pitchFamily="34" charset="0"/>
              </a:rPr>
              <a:t>C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2525" y="1816100"/>
            <a:ext cx="5067300" cy="290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1225" y="703263"/>
            <a:ext cx="550862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703263"/>
            <a:ext cx="55054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703263"/>
            <a:ext cx="5505450" cy="243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703263"/>
            <a:ext cx="5505450" cy="243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8" y="711200"/>
            <a:ext cx="5459412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00" y="703263"/>
            <a:ext cx="55054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538" y="727075"/>
            <a:ext cx="5505450" cy="2414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225" y="703263"/>
            <a:ext cx="5592763" cy="243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6625" y="736600"/>
            <a:ext cx="5567363" cy="239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3688" y="703263"/>
            <a:ext cx="6210300" cy="2941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756390" y="3924878"/>
            <a:ext cx="1116124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当和弦的根音和五音是</a:t>
            </a: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纯五度</a:t>
            </a: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时，根音与三音的音程关系决定了该和弦的种类。</a:t>
            </a:r>
            <a:endParaRPr kumimoji="0" lang="zh-CN" altLang="en-US" sz="32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2029" y="5488533"/>
            <a:ext cx="11161241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在根音与五音不变的情况下，我们只要移动三音，就能实现大三和弦与小三和弦之间的转换。</a:t>
            </a:r>
            <a:endParaRPr kumimoji="0" lang="zh-CN" altLang="en-US" sz="32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8925" y="1095375"/>
            <a:ext cx="6332538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058863"/>
            <a:ext cx="6332538" cy="219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058863"/>
            <a:ext cx="6192838" cy="219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25" y="1077913"/>
            <a:ext cx="6332538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925" y="1066800"/>
            <a:ext cx="6332538" cy="218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925" y="1058863"/>
            <a:ext cx="6332538" cy="219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756390" y="3924878"/>
            <a:ext cx="1116124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当和弦的根音和五音是</a:t>
            </a: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纯五度</a:t>
            </a: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时，根音与三音的音程关系决定了该和弦的种类。</a:t>
            </a:r>
            <a:endParaRPr kumimoji="0" lang="zh-CN" altLang="en-US" sz="32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2029" y="5488533"/>
            <a:ext cx="11161241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在根音与五音不变的情况下，我们只要移动三音，就能实现大三和弦与小三和弦之间的转换。</a:t>
            </a:r>
            <a:endParaRPr kumimoji="0" lang="zh-CN" altLang="en-US" sz="32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540942" y="378706"/>
            <a:ext cx="67762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大三和弦降低三音，变成小三和弦。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40"/>
          <p:cNvGrpSpPr/>
          <p:nvPr/>
        </p:nvGrpSpPr>
        <p:grpSpPr>
          <a:xfrm>
            <a:off x="1892300" y="461963"/>
            <a:ext cx="419100" cy="419100"/>
            <a:chOff x="0" y="0"/>
            <a:chExt cx="812800" cy="812800"/>
          </a:xfrm>
        </p:grpSpPr>
        <p:sp>
          <p:nvSpPr>
            <p:cNvPr id="37900" name="椭圆 41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7901" name="任意多边形 42"/>
            <p:cNvSpPr/>
            <p:nvPr/>
          </p:nvSpPr>
          <p:spPr>
            <a:xfrm rot="5400000">
              <a:off x="120456" y="120456"/>
              <a:ext cx="571888" cy="571888"/>
            </a:xfrm>
            <a:custGeom>
              <a:avLst/>
              <a:gdLst>
                <a:gd name="txL" fmla="*/ 0 w 692642"/>
                <a:gd name="txT" fmla="*/ 0 h 692642"/>
                <a:gd name="txR" fmla="*/ 692642 w 692642"/>
                <a:gd name="txB" fmla="*/ 692642 h 692642"/>
              </a:gdLst>
              <a:ahLst/>
              <a:cxnLst>
                <a:cxn ang="0">
                  <a:pos x="0" y="61758"/>
                </a:cxn>
                <a:cxn ang="0">
                  <a:pos x="12190" y="49569"/>
                </a:cxn>
                <a:cxn ang="0">
                  <a:pos x="49569" y="49569"/>
                </a:cxn>
                <a:cxn ang="0">
                  <a:pos x="49569" y="12190"/>
                </a:cxn>
                <a:cxn ang="0">
                  <a:pos x="61758" y="0"/>
                </a:cxn>
                <a:cxn ang="0">
                  <a:pos x="73949" y="12190"/>
                </a:cxn>
                <a:cxn ang="0">
                  <a:pos x="73949" y="49569"/>
                </a:cxn>
                <a:cxn ang="0">
                  <a:pos x="111327" y="49569"/>
                </a:cxn>
                <a:cxn ang="0">
                  <a:pos x="123517" y="61758"/>
                </a:cxn>
                <a:cxn ang="0">
                  <a:pos x="123517" y="61758"/>
                </a:cxn>
                <a:cxn ang="0">
                  <a:pos x="111327" y="73949"/>
                </a:cxn>
                <a:cxn ang="0">
                  <a:pos x="73949" y="73949"/>
                </a:cxn>
                <a:cxn ang="0">
                  <a:pos x="73949" y="111327"/>
                </a:cxn>
                <a:cxn ang="0">
                  <a:pos x="61758" y="123517"/>
                </a:cxn>
                <a:cxn ang="0">
                  <a:pos x="61758" y="123517"/>
                </a:cxn>
                <a:cxn ang="0">
                  <a:pos x="49569" y="111327"/>
                </a:cxn>
                <a:cxn ang="0">
                  <a:pos x="49569" y="73949"/>
                </a:cxn>
                <a:cxn ang="0">
                  <a:pos x="12190" y="73949"/>
                </a:cxn>
                <a:cxn ang="0">
                  <a:pos x="0" y="61758"/>
                </a:cxn>
              </a:cxnLst>
              <a:rect l="txL" t="txT" r="txR" b="txB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0" y="1360488"/>
            <a:ext cx="7780338" cy="2303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31"/>
          <p:cNvGrpSpPr/>
          <p:nvPr/>
        </p:nvGrpSpPr>
        <p:grpSpPr>
          <a:xfrm>
            <a:off x="2122488" y="4048125"/>
            <a:ext cx="419100" cy="419100"/>
            <a:chOff x="0" y="0"/>
            <a:chExt cx="812800" cy="812800"/>
          </a:xfrm>
        </p:grpSpPr>
        <p:sp>
          <p:nvSpPr>
            <p:cNvPr id="37898" name="椭圆 32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7899" name="任意多边形 33"/>
            <p:cNvSpPr/>
            <p:nvPr/>
          </p:nvSpPr>
          <p:spPr>
            <a:xfrm rot="5400000">
              <a:off x="120456" y="120456"/>
              <a:ext cx="571888" cy="571888"/>
            </a:xfrm>
            <a:custGeom>
              <a:avLst/>
              <a:gdLst>
                <a:gd name="txL" fmla="*/ 0 w 692642"/>
                <a:gd name="txT" fmla="*/ 0 h 692642"/>
                <a:gd name="txR" fmla="*/ 692642 w 692642"/>
                <a:gd name="txB" fmla="*/ 692642 h 692642"/>
              </a:gdLst>
              <a:ahLst/>
              <a:cxnLst>
                <a:cxn ang="0">
                  <a:pos x="0" y="61758"/>
                </a:cxn>
                <a:cxn ang="0">
                  <a:pos x="12190" y="49569"/>
                </a:cxn>
                <a:cxn ang="0">
                  <a:pos x="49569" y="49569"/>
                </a:cxn>
                <a:cxn ang="0">
                  <a:pos x="49569" y="12190"/>
                </a:cxn>
                <a:cxn ang="0">
                  <a:pos x="61758" y="0"/>
                </a:cxn>
                <a:cxn ang="0">
                  <a:pos x="73949" y="12190"/>
                </a:cxn>
                <a:cxn ang="0">
                  <a:pos x="73949" y="49569"/>
                </a:cxn>
                <a:cxn ang="0">
                  <a:pos x="111327" y="49569"/>
                </a:cxn>
                <a:cxn ang="0">
                  <a:pos x="123517" y="61758"/>
                </a:cxn>
                <a:cxn ang="0">
                  <a:pos x="123517" y="61758"/>
                </a:cxn>
                <a:cxn ang="0">
                  <a:pos x="111327" y="73949"/>
                </a:cxn>
                <a:cxn ang="0">
                  <a:pos x="73949" y="73949"/>
                </a:cxn>
                <a:cxn ang="0">
                  <a:pos x="73949" y="111327"/>
                </a:cxn>
                <a:cxn ang="0">
                  <a:pos x="61758" y="123517"/>
                </a:cxn>
                <a:cxn ang="0">
                  <a:pos x="61758" y="123517"/>
                </a:cxn>
                <a:cxn ang="0">
                  <a:pos x="49569" y="111327"/>
                </a:cxn>
                <a:cxn ang="0">
                  <a:pos x="49569" y="73949"/>
                </a:cxn>
                <a:cxn ang="0">
                  <a:pos x="12190" y="73949"/>
                </a:cxn>
                <a:cxn ang="0">
                  <a:pos x="0" y="61758"/>
                </a:cxn>
              </a:cxnLst>
              <a:rect l="txL" t="txT" r="txR" b="txB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751711" y="4048373"/>
            <a:ext cx="67762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小三和弦升高三音，变成大三和弦。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88" y="4633913"/>
            <a:ext cx="7851775" cy="2151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Picture 2" descr="C:\Users\Xin Wang\Desktop\ptt模板\t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13" y="2914650"/>
            <a:ext cx="91916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Picture 2" descr="C:\Users\Xin Wang\Desktop\ptt模板\tim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13" y="6103938"/>
            <a:ext cx="879475" cy="1103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0" y="2247900"/>
            <a:ext cx="6153150" cy="2744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97800" y="4911725"/>
            <a:ext cx="4932363" cy="2224088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</p:spPr>
      </p:pic>
      <p:pic>
        <p:nvPicPr>
          <p:cNvPr id="4198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528763"/>
            <a:ext cx="9199563" cy="33639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箭头连接符 3"/>
          <p:cNvCxnSpPr/>
          <p:nvPr/>
        </p:nvCxnSpPr>
        <p:spPr>
          <a:xfrm>
            <a:off x="3836988" y="2824163"/>
            <a:ext cx="1512888" cy="1008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773613" y="2773363"/>
            <a:ext cx="2916238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781675" y="2608263"/>
            <a:ext cx="2016125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708650" y="2608263"/>
            <a:ext cx="865188" cy="12239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508875" y="2679700"/>
            <a:ext cx="661988" cy="1265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5997575" y="2463800"/>
            <a:ext cx="2303463" cy="1439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6142038" y="2392363"/>
            <a:ext cx="3095625" cy="1655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8445500" y="2873375"/>
            <a:ext cx="1728788" cy="1030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矩形 1023"/>
          <p:cNvSpPr/>
          <p:nvPr/>
        </p:nvSpPr>
        <p:spPr>
          <a:xfrm>
            <a:off x="1274732" y="596344"/>
            <a:ext cx="183255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连线题：</a:t>
            </a:r>
            <a:endParaRPr kumimoji="0" lang="zh-CN" alt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1649335" y="971795"/>
            <a:ext cx="41456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什么是和弦呢？</a:t>
            </a:r>
            <a:endParaRPr kumimoji="0" lang="zh-CN" altLang="en-US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3159125"/>
            <a:ext cx="9777413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3889058" y="5056485"/>
            <a:ext cx="62071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按照一定音程关系排列起来的</a:t>
            </a:r>
            <a:endParaRPr kumimoji="0" lang="en-US" altLang="zh-CN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三个或三个以上音的组合。</a:t>
            </a:r>
            <a:endParaRPr kumimoji="0" lang="zh-CN" alt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69238" y="4840288"/>
            <a:ext cx="4932363" cy="2224088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</p:spPr>
      </p:pic>
      <p:pic>
        <p:nvPicPr>
          <p:cNvPr id="4403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47900"/>
            <a:ext cx="9906000" cy="267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172791" y="569673"/>
            <a:ext cx="80121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根据和弦的转换规律，写出相应和弦的名称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0950" y="3913188"/>
            <a:ext cx="6477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大</a:t>
            </a:r>
            <a:r>
              <a:rPr lang="en-US" altLang="zh-CN" b="1" dirty="0">
                <a:latin typeface="Calibri" panose="020F0502020204030204" pitchFamily="34" charset="0"/>
              </a:rPr>
              <a:t>3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892550"/>
            <a:ext cx="6477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大</a:t>
            </a:r>
            <a:r>
              <a:rPr lang="en-US" altLang="zh-CN" b="1" dirty="0">
                <a:latin typeface="Calibri" panose="020F0502020204030204" pitchFamily="34" charset="0"/>
              </a:rPr>
              <a:t>3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1263" y="3913188"/>
            <a:ext cx="6492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大</a:t>
            </a:r>
            <a:r>
              <a:rPr lang="en-US" altLang="zh-CN" b="1" dirty="0">
                <a:latin typeface="Calibri" panose="020F0502020204030204" pitchFamily="34" charset="0"/>
              </a:rPr>
              <a:t>3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050" y="3913188"/>
            <a:ext cx="6492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小</a:t>
            </a:r>
            <a:r>
              <a:rPr lang="en-US" altLang="zh-CN" b="1" dirty="0">
                <a:latin typeface="Calibri" panose="020F0502020204030204" pitchFamily="34" charset="0"/>
              </a:rPr>
              <a:t>3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2263" y="3913188"/>
            <a:ext cx="6477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小</a:t>
            </a:r>
            <a:r>
              <a:rPr lang="en-US" altLang="zh-CN" b="1" dirty="0">
                <a:latin typeface="Calibri" panose="020F0502020204030204" pitchFamily="34" charset="0"/>
              </a:rPr>
              <a:t>3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4488" y="3921125"/>
            <a:ext cx="6477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小</a:t>
            </a:r>
            <a:r>
              <a:rPr lang="en-US" altLang="zh-CN" b="1" dirty="0">
                <a:latin typeface="Calibri" panose="020F0502020204030204" pitchFamily="34" charset="0"/>
              </a:rPr>
              <a:t>3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1388" y="1039813"/>
            <a:ext cx="720725" cy="73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425" y="5857875"/>
            <a:ext cx="538163" cy="51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175" y="1039813"/>
            <a:ext cx="436563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2175" y="50800"/>
            <a:ext cx="3683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l="22559" r="22559"/>
          <a:stretch>
            <a:fillRect/>
          </a:stretch>
        </p:blipFill>
        <p:spPr>
          <a:xfrm>
            <a:off x="9953625" y="4984750"/>
            <a:ext cx="323850" cy="33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t="-1993" b="-1993"/>
          <a:stretch>
            <a:fillRect/>
          </a:stretch>
        </p:blipFill>
        <p:spPr>
          <a:xfrm>
            <a:off x="8158163" y="1860550"/>
            <a:ext cx="466725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050" y="2219325"/>
            <a:ext cx="730250" cy="727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直接连接符 23"/>
          <p:cNvCxnSpPr/>
          <p:nvPr/>
        </p:nvCxnSpPr>
        <p:spPr>
          <a:xfrm>
            <a:off x="2725738" y="3598863"/>
            <a:ext cx="7407275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uld This Be Love">
            <a:hlinkClick r:id="" action="ppaction://media"/>
          </p:cNvPr>
          <p:cNvPicPr>
            <a:picLocks noChangeAspect="1"/>
          </p:cNvPicPr>
          <p:nvPr>
            <a:videoFile r:link="rId8"/>
          </p:nvPr>
        </p:nvPicPr>
        <p:blipFill>
          <a:blip r:embed="rId9"/>
          <a:stretch>
            <a:fillRect/>
          </a:stretch>
        </p:blipFill>
        <p:spPr>
          <a:xfrm>
            <a:off x="6124575" y="-1093787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6" descr="F:\Temp\400页超强PPT模板\花PNG\65789.png"/>
          <p:cNvPicPr>
            <a:picLocks noChangeAspect="1"/>
          </p:cNvPicPr>
          <p:nvPr/>
        </p:nvPicPr>
        <p:blipFill>
          <a:blip r:embed="rId10"/>
          <a:srcRect b="9569"/>
          <a:stretch>
            <a:fillRect/>
          </a:stretch>
        </p:blipFill>
        <p:spPr>
          <a:xfrm>
            <a:off x="1557338" y="2914650"/>
            <a:ext cx="9744075" cy="437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72991" y="899225"/>
            <a:ext cx="4320479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作业：</a:t>
            </a:r>
            <a:endParaRPr kumimoji="0" lang="en-US" altLang="zh-CN" sz="3200" b="1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3200" b="1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3200" b="1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周一交齐</a:t>
            </a:r>
            <a:endParaRPr kumimoji="0" lang="zh-CN" altLang="en-US" sz="3200" b="1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1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6263" y="347663"/>
            <a:ext cx="682625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88" y="1103313"/>
            <a:ext cx="3683000" cy="1268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063" y="3328293"/>
            <a:ext cx="595146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椭圆 7"/>
          <p:cNvSpPr/>
          <p:nvPr/>
        </p:nvSpPr>
        <p:spPr>
          <a:xfrm>
            <a:off x="3836988" y="4048125"/>
            <a:ext cx="2232025" cy="10810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78648" y="1024037"/>
            <a:ext cx="113079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三和弦的三个音由低到高分别称做“根音”“三音”“五音”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5288" y="1816100"/>
            <a:ext cx="4779962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436666" y="3760341"/>
            <a:ext cx="1028518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为了识别和记录的方便，也可以用数字“</a:t>
            </a:r>
            <a:r>
              <a:rPr kumimoji="0" lang="en-US" altLang="zh-CN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”“</a:t>
            </a:r>
            <a:r>
              <a:rPr kumimoji="0" lang="en-US" altLang="zh-CN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”“</a:t>
            </a:r>
            <a:r>
              <a:rPr kumimoji="0" lang="en-US" altLang="zh-CN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来表示根音、三音、五音。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0" y="4911725"/>
            <a:ext cx="4762500" cy="167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88" y="231775"/>
            <a:ext cx="2317750" cy="646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31"/>
          <p:cNvGrpSpPr/>
          <p:nvPr/>
        </p:nvGrpSpPr>
        <p:grpSpPr>
          <a:xfrm>
            <a:off x="1668463" y="2971800"/>
            <a:ext cx="419100" cy="419100"/>
            <a:chOff x="0" y="0"/>
            <a:chExt cx="812800" cy="812800"/>
          </a:xfrm>
        </p:grpSpPr>
        <p:sp>
          <p:nvSpPr>
            <p:cNvPr id="14356" name="椭圆 32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357" name="任意多边形 33"/>
            <p:cNvSpPr/>
            <p:nvPr/>
          </p:nvSpPr>
          <p:spPr>
            <a:xfrm rot="5400000">
              <a:off x="120456" y="120456"/>
              <a:ext cx="571888" cy="571888"/>
            </a:xfrm>
            <a:custGeom>
              <a:avLst/>
              <a:gdLst>
                <a:gd name="txL" fmla="*/ 0 w 692642"/>
                <a:gd name="txT" fmla="*/ 0 h 692642"/>
                <a:gd name="txR" fmla="*/ 692642 w 692642"/>
                <a:gd name="txB" fmla="*/ 692642 h 692642"/>
              </a:gdLst>
              <a:ahLst/>
              <a:cxnLst>
                <a:cxn ang="0">
                  <a:pos x="0" y="61758"/>
                </a:cxn>
                <a:cxn ang="0">
                  <a:pos x="12190" y="49569"/>
                </a:cxn>
                <a:cxn ang="0">
                  <a:pos x="49569" y="49569"/>
                </a:cxn>
                <a:cxn ang="0">
                  <a:pos x="49569" y="12190"/>
                </a:cxn>
                <a:cxn ang="0">
                  <a:pos x="61758" y="0"/>
                </a:cxn>
                <a:cxn ang="0">
                  <a:pos x="73949" y="12190"/>
                </a:cxn>
                <a:cxn ang="0">
                  <a:pos x="73949" y="49569"/>
                </a:cxn>
                <a:cxn ang="0">
                  <a:pos x="111327" y="49569"/>
                </a:cxn>
                <a:cxn ang="0">
                  <a:pos x="123517" y="61758"/>
                </a:cxn>
                <a:cxn ang="0">
                  <a:pos x="123517" y="61758"/>
                </a:cxn>
                <a:cxn ang="0">
                  <a:pos x="111327" y="73949"/>
                </a:cxn>
                <a:cxn ang="0">
                  <a:pos x="73949" y="73949"/>
                </a:cxn>
                <a:cxn ang="0">
                  <a:pos x="73949" y="111327"/>
                </a:cxn>
                <a:cxn ang="0">
                  <a:pos x="61758" y="123517"/>
                </a:cxn>
                <a:cxn ang="0">
                  <a:pos x="61758" y="123517"/>
                </a:cxn>
                <a:cxn ang="0">
                  <a:pos x="49569" y="111327"/>
                </a:cxn>
                <a:cxn ang="0">
                  <a:pos x="49569" y="73949"/>
                </a:cxn>
                <a:cxn ang="0">
                  <a:pos x="12190" y="73949"/>
                </a:cxn>
                <a:cxn ang="0">
                  <a:pos x="0" y="61758"/>
                </a:cxn>
              </a:cxnLst>
              <a:rect l="txL" t="txT" r="txR" b="txB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1633538" y="3997325"/>
            <a:ext cx="419100" cy="419100"/>
            <a:chOff x="0" y="0"/>
            <a:chExt cx="812800" cy="812800"/>
          </a:xfrm>
        </p:grpSpPr>
        <p:sp>
          <p:nvSpPr>
            <p:cNvPr id="14354" name="椭圆 41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355" name="任意多边形 42"/>
            <p:cNvSpPr/>
            <p:nvPr/>
          </p:nvSpPr>
          <p:spPr>
            <a:xfrm rot="5400000">
              <a:off x="120456" y="120456"/>
              <a:ext cx="571888" cy="571888"/>
            </a:xfrm>
            <a:custGeom>
              <a:avLst/>
              <a:gdLst>
                <a:gd name="txL" fmla="*/ 0 w 692642"/>
                <a:gd name="txT" fmla="*/ 0 h 692642"/>
                <a:gd name="txR" fmla="*/ 692642 w 692642"/>
                <a:gd name="txB" fmla="*/ 692642 h 692642"/>
              </a:gdLst>
              <a:ahLst/>
              <a:cxnLst>
                <a:cxn ang="0">
                  <a:pos x="0" y="61758"/>
                </a:cxn>
                <a:cxn ang="0">
                  <a:pos x="12190" y="49569"/>
                </a:cxn>
                <a:cxn ang="0">
                  <a:pos x="49569" y="49569"/>
                </a:cxn>
                <a:cxn ang="0">
                  <a:pos x="49569" y="12190"/>
                </a:cxn>
                <a:cxn ang="0">
                  <a:pos x="61758" y="0"/>
                </a:cxn>
                <a:cxn ang="0">
                  <a:pos x="73949" y="12190"/>
                </a:cxn>
                <a:cxn ang="0">
                  <a:pos x="73949" y="49569"/>
                </a:cxn>
                <a:cxn ang="0">
                  <a:pos x="111327" y="49569"/>
                </a:cxn>
                <a:cxn ang="0">
                  <a:pos x="123517" y="61758"/>
                </a:cxn>
                <a:cxn ang="0">
                  <a:pos x="123517" y="61758"/>
                </a:cxn>
                <a:cxn ang="0">
                  <a:pos x="111327" y="73949"/>
                </a:cxn>
                <a:cxn ang="0">
                  <a:pos x="73949" y="73949"/>
                </a:cxn>
                <a:cxn ang="0">
                  <a:pos x="73949" y="111327"/>
                </a:cxn>
                <a:cxn ang="0">
                  <a:pos x="61758" y="123517"/>
                </a:cxn>
                <a:cxn ang="0">
                  <a:pos x="61758" y="123517"/>
                </a:cxn>
                <a:cxn ang="0">
                  <a:pos x="49569" y="111327"/>
                </a:cxn>
                <a:cxn ang="0">
                  <a:pos x="49569" y="73949"/>
                </a:cxn>
                <a:cxn ang="0">
                  <a:pos x="12190" y="73949"/>
                </a:cxn>
                <a:cxn ang="0">
                  <a:pos x="0" y="61758"/>
                </a:cxn>
              </a:cxnLst>
              <a:rect l="txL" t="txT" r="txR" b="txB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542871" y="591989"/>
            <a:ext cx="43043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常用的三和弦有四种：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1662113" y="4994275"/>
            <a:ext cx="419100" cy="419100"/>
            <a:chOff x="0" y="0"/>
            <a:chExt cx="812800" cy="812800"/>
          </a:xfrm>
        </p:grpSpPr>
        <p:sp>
          <p:nvSpPr>
            <p:cNvPr id="14352" name="椭圆 32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353" name="任意多边形 33"/>
            <p:cNvSpPr/>
            <p:nvPr/>
          </p:nvSpPr>
          <p:spPr>
            <a:xfrm rot="5400000">
              <a:off x="120456" y="120456"/>
              <a:ext cx="571888" cy="571888"/>
            </a:xfrm>
            <a:custGeom>
              <a:avLst/>
              <a:gdLst>
                <a:gd name="txL" fmla="*/ 0 w 692642"/>
                <a:gd name="txT" fmla="*/ 0 h 692642"/>
                <a:gd name="txR" fmla="*/ 692642 w 692642"/>
                <a:gd name="txB" fmla="*/ 692642 h 692642"/>
              </a:gdLst>
              <a:ahLst/>
              <a:cxnLst>
                <a:cxn ang="0">
                  <a:pos x="0" y="61758"/>
                </a:cxn>
                <a:cxn ang="0">
                  <a:pos x="12190" y="49569"/>
                </a:cxn>
                <a:cxn ang="0">
                  <a:pos x="49569" y="49569"/>
                </a:cxn>
                <a:cxn ang="0">
                  <a:pos x="49569" y="12190"/>
                </a:cxn>
                <a:cxn ang="0">
                  <a:pos x="61758" y="0"/>
                </a:cxn>
                <a:cxn ang="0">
                  <a:pos x="73949" y="12190"/>
                </a:cxn>
                <a:cxn ang="0">
                  <a:pos x="73949" y="49569"/>
                </a:cxn>
                <a:cxn ang="0">
                  <a:pos x="111327" y="49569"/>
                </a:cxn>
                <a:cxn ang="0">
                  <a:pos x="123517" y="61758"/>
                </a:cxn>
                <a:cxn ang="0">
                  <a:pos x="123517" y="61758"/>
                </a:cxn>
                <a:cxn ang="0">
                  <a:pos x="111327" y="73949"/>
                </a:cxn>
                <a:cxn ang="0">
                  <a:pos x="73949" y="73949"/>
                </a:cxn>
                <a:cxn ang="0">
                  <a:pos x="73949" y="111327"/>
                </a:cxn>
                <a:cxn ang="0">
                  <a:pos x="61758" y="123517"/>
                </a:cxn>
                <a:cxn ang="0">
                  <a:pos x="61758" y="123517"/>
                </a:cxn>
                <a:cxn ang="0">
                  <a:pos x="49569" y="111327"/>
                </a:cxn>
                <a:cxn ang="0">
                  <a:pos x="49569" y="73949"/>
                </a:cxn>
                <a:cxn ang="0">
                  <a:pos x="12190" y="73949"/>
                </a:cxn>
                <a:cxn ang="0">
                  <a:pos x="0" y="61758"/>
                </a:cxn>
              </a:cxnLst>
              <a:rect l="txL" t="txT" r="txR" b="txB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1695450" y="1897063"/>
            <a:ext cx="419100" cy="419100"/>
            <a:chOff x="0" y="0"/>
            <a:chExt cx="812800" cy="812800"/>
          </a:xfrm>
        </p:grpSpPr>
        <p:sp>
          <p:nvSpPr>
            <p:cNvPr id="14350" name="椭圆 41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txBody>
            <a:bodyPr anchor="ctr" anchorCtr="0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351" name="任意多边形 42"/>
            <p:cNvSpPr/>
            <p:nvPr/>
          </p:nvSpPr>
          <p:spPr>
            <a:xfrm rot="5400000">
              <a:off x="120456" y="120456"/>
              <a:ext cx="571888" cy="571888"/>
            </a:xfrm>
            <a:custGeom>
              <a:avLst/>
              <a:gdLst>
                <a:gd name="txL" fmla="*/ 0 w 692642"/>
                <a:gd name="txT" fmla="*/ 0 h 692642"/>
                <a:gd name="txR" fmla="*/ 692642 w 692642"/>
                <a:gd name="txB" fmla="*/ 692642 h 692642"/>
              </a:gdLst>
              <a:ahLst/>
              <a:cxnLst>
                <a:cxn ang="0">
                  <a:pos x="0" y="61758"/>
                </a:cxn>
                <a:cxn ang="0">
                  <a:pos x="12190" y="49569"/>
                </a:cxn>
                <a:cxn ang="0">
                  <a:pos x="49569" y="49569"/>
                </a:cxn>
                <a:cxn ang="0">
                  <a:pos x="49569" y="12190"/>
                </a:cxn>
                <a:cxn ang="0">
                  <a:pos x="61758" y="0"/>
                </a:cxn>
                <a:cxn ang="0">
                  <a:pos x="73949" y="12190"/>
                </a:cxn>
                <a:cxn ang="0">
                  <a:pos x="73949" y="49569"/>
                </a:cxn>
                <a:cxn ang="0">
                  <a:pos x="111327" y="49569"/>
                </a:cxn>
                <a:cxn ang="0">
                  <a:pos x="123517" y="61758"/>
                </a:cxn>
                <a:cxn ang="0">
                  <a:pos x="123517" y="61758"/>
                </a:cxn>
                <a:cxn ang="0">
                  <a:pos x="111327" y="73949"/>
                </a:cxn>
                <a:cxn ang="0">
                  <a:pos x="73949" y="73949"/>
                </a:cxn>
                <a:cxn ang="0">
                  <a:pos x="73949" y="111327"/>
                </a:cxn>
                <a:cxn ang="0">
                  <a:pos x="61758" y="123517"/>
                </a:cxn>
                <a:cxn ang="0">
                  <a:pos x="61758" y="123517"/>
                </a:cxn>
                <a:cxn ang="0">
                  <a:pos x="49569" y="111327"/>
                </a:cxn>
                <a:cxn ang="0">
                  <a:pos x="49569" y="73949"/>
                </a:cxn>
                <a:cxn ang="0">
                  <a:pos x="12190" y="73949"/>
                </a:cxn>
                <a:cxn ang="0">
                  <a:pos x="0" y="61758"/>
                </a:cxn>
              </a:cxnLst>
              <a:rect l="txL" t="txT" r="txR" b="txB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650612" y="1813679"/>
            <a:ext cx="1832553" cy="584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大三和弦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71866" y="2888839"/>
            <a:ext cx="18325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小三和弦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50612" y="3914070"/>
            <a:ext cx="18325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增三和弦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71865" y="4911436"/>
            <a:ext cx="18325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减三和弦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25688" y="1600200"/>
            <a:ext cx="2663825" cy="2160588"/>
          </a:xfrm>
          <a:prstGeom prst="ellipse">
            <a:avLst/>
          </a:prstGeom>
          <a:noFill/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276850" y="2398713"/>
            <a:ext cx="865188" cy="573088"/>
          </a:xfrm>
          <a:prstGeom prst="rightArrow">
            <a:avLst/>
          </a:prstGeom>
          <a:solidFill>
            <a:srgbClr val="7E9442">
              <a:alpha val="50196"/>
            </a:srgbClr>
          </a:solidFill>
          <a:ln>
            <a:solidFill>
              <a:srgbClr val="7E9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13475" y="2365375"/>
            <a:ext cx="64881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最为基础、最常用的三和弦。</a:t>
            </a: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0" y="2032000"/>
            <a:ext cx="4554538" cy="2563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2003425"/>
            <a:ext cx="4554538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1976438"/>
            <a:ext cx="4537075" cy="261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250" y="1971675"/>
            <a:ext cx="4554538" cy="260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8" y="1987550"/>
            <a:ext cx="4732337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963" y="2895600"/>
            <a:ext cx="2187575" cy="98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5487988"/>
            <a:ext cx="2859088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395913"/>
            <a:ext cx="4824413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5395913"/>
            <a:ext cx="4824413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5395913"/>
            <a:ext cx="48244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6225" y="4337050"/>
            <a:ext cx="3340100" cy="254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"/>
          <p:cNvPicPr>
            <a:picLocks noChangeAspect="1"/>
          </p:cNvPicPr>
          <p:nvPr/>
        </p:nvPicPr>
        <p:blipFill>
          <a:blip r:embed="rId1"/>
          <a:srcRect b="33978"/>
          <a:stretch>
            <a:fillRect/>
          </a:stretch>
        </p:blipFill>
        <p:spPr>
          <a:xfrm>
            <a:off x="2857500" y="2320925"/>
            <a:ext cx="6964363" cy="157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099019" y="1155353"/>
            <a:ext cx="84249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B22600">
                        <a:shade val="20000"/>
                        <a:satMod val="200000"/>
                      </a:srgbClr>
                    </a:gs>
                    <a:gs pos="78000">
                      <a:srgbClr val="B226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226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我们来看看这三个和弦是什么和弦？</a:t>
            </a:r>
            <a:endParaRPr kumimoji="0" lang="zh-CN" alt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rgbClr val="B22600">
                      <a:shade val="20000"/>
                      <a:satMod val="200000"/>
                    </a:srgbClr>
                  </a:gs>
                  <a:gs pos="78000">
                    <a:srgbClr val="B22600">
                      <a:tint val="90000"/>
                      <a:shade val="89000"/>
                      <a:satMod val="220000"/>
                    </a:srgbClr>
                  </a:gs>
                  <a:gs pos="100000">
                    <a:srgbClr val="B226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8815" y="5054744"/>
            <a:ext cx="97210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基本音级中，大三度音程上构成的三和弦均为</a:t>
            </a:r>
            <a:r>
              <a:rPr kumimoji="0" lang="zh-CN" alt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B22600">
                        <a:tint val="90000"/>
                        <a:satMod val="120000"/>
                      </a:srgbClr>
                    </a:gs>
                    <a:gs pos="25000">
                      <a:srgbClr val="B22600">
                        <a:tint val="93000"/>
                        <a:satMod val="120000"/>
                      </a:srgbClr>
                    </a:gs>
                    <a:gs pos="50000">
                      <a:srgbClr val="B22600">
                        <a:shade val="89000"/>
                        <a:satMod val="110000"/>
                      </a:srgbClr>
                    </a:gs>
                    <a:gs pos="75000">
                      <a:srgbClr val="B22600">
                        <a:tint val="93000"/>
                        <a:satMod val="120000"/>
                      </a:srgbClr>
                    </a:gs>
                    <a:gs pos="100000">
                      <a:srgbClr val="B2260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大三和弦，</a:t>
            </a:r>
            <a:r>
              <a:rPr kumimoji="0" lang="zh-CN" altLang="en-US" sz="36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共</a:t>
            </a:r>
            <a:r>
              <a:rPr kumimoji="0" lang="en-US" altLang="zh-CN" sz="36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个。</a:t>
            </a:r>
            <a:endParaRPr kumimoji="0" lang="zh-CN" altLang="en-US" sz="36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61397" b="12178"/>
          <a:stretch>
            <a:fillRect/>
          </a:stretch>
        </p:blipFill>
        <p:spPr>
          <a:xfrm>
            <a:off x="2857500" y="3892550"/>
            <a:ext cx="6964363" cy="58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602353" y="952029"/>
            <a:ext cx="7133684" cy="646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我们来听一听，唱一唱大三和弦。</a:t>
            </a:r>
            <a:endParaRPr kumimoji="0" lang="zh-CN" altLang="en-US" sz="3600" b="1" i="0" u="none" strike="noStrike" kern="1200" cap="none" spc="0" normalizeH="0" baseline="0" noProof="0" dirty="0"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b="33707"/>
          <a:stretch>
            <a:fillRect/>
          </a:stretch>
        </p:blipFill>
        <p:spPr>
          <a:xfrm>
            <a:off x="2857500" y="2339975"/>
            <a:ext cx="6884988" cy="146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038" y="1023938"/>
            <a:ext cx="5006975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0">
    <p:fade/>
  </p:transition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WPS 演示</Application>
  <PresentationFormat>自定义</PresentationFormat>
  <Paragraphs>90</Paragraphs>
  <Slides>21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微软雅黑 Light</vt:lpstr>
      <vt:lpstr>Lingoes Unicode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lsj</cp:lastModifiedBy>
  <cp:revision>2</cp:revision>
  <dcterms:created xsi:type="dcterms:W3CDTF">2016-09-14T13:55:06Z</dcterms:created>
  <dcterms:modified xsi:type="dcterms:W3CDTF">2022-07-20T12:30:51Z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2052-11.8.2.8875</vt:lpwstr>
  </property>
</Properties>
</file>